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446" r:id="rId5"/>
    <p:sldId id="451" r:id="rId6"/>
    <p:sldId id="449" r:id="rId7"/>
    <p:sldId id="460" r:id="rId8"/>
    <p:sldId id="456" r:id="rId9"/>
    <p:sldId id="461" r:id="rId10"/>
    <p:sldId id="457" r:id="rId11"/>
    <p:sldId id="458" r:id="rId12"/>
    <p:sldId id="459" r:id="rId13"/>
    <p:sldId id="340" r:id="rId14"/>
    <p:sldId id="357" r:id="rId15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51"/>
            <p14:sldId id="449"/>
            <p14:sldId id="460"/>
            <p14:sldId id="456"/>
            <p14:sldId id="461"/>
            <p14:sldId id="457"/>
            <p14:sldId id="458"/>
            <p14:sldId id="459"/>
            <p14:sldId id="340"/>
            <p14:sldId id="357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B019C-7FF4-40AF-8888-AEA76452FE2D}" v="18" dt="2021-02-10T11:04:23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1095" autoAdjust="0"/>
  </p:normalViewPr>
  <p:slideViewPr>
    <p:cSldViewPr snapToGrid="0">
      <p:cViewPr varScale="1">
        <p:scale>
          <a:sx n="78" d="100"/>
          <a:sy n="78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C28B019C-7FF4-40AF-8888-AEA76452FE2D}"/>
    <pc:docChg chg="addSld delSld modSld sldOrd modSection">
      <pc:chgData name="Gerjan de Ruiter" userId="a2531a62-2f4d-4e73-a7da-0a31b077d76f" providerId="ADAL" clId="{C28B019C-7FF4-40AF-8888-AEA76452FE2D}" dt="2021-02-10T11:04:23.629" v="93"/>
      <pc:docMkLst>
        <pc:docMk/>
      </pc:docMkLst>
      <pc:sldChg chg="add">
        <pc:chgData name="Gerjan de Ruiter" userId="a2531a62-2f4d-4e73-a7da-0a31b077d76f" providerId="ADAL" clId="{C28B019C-7FF4-40AF-8888-AEA76452FE2D}" dt="2021-02-10T10:54:52.731" v="0"/>
        <pc:sldMkLst>
          <pc:docMk/>
          <pc:sldMk cId="954211942" sldId="340"/>
        </pc:sldMkLst>
      </pc:sldChg>
      <pc:sldChg chg="add">
        <pc:chgData name="Gerjan de Ruiter" userId="a2531a62-2f4d-4e73-a7da-0a31b077d76f" providerId="ADAL" clId="{C28B019C-7FF4-40AF-8888-AEA76452FE2D}" dt="2021-02-10T10:55:03.428" v="1"/>
        <pc:sldMkLst>
          <pc:docMk/>
          <pc:sldMk cId="2076251047" sldId="357"/>
        </pc:sldMkLst>
      </pc:sldChg>
      <pc:sldChg chg="addSp modSp mod">
        <pc:chgData name="Gerjan de Ruiter" userId="a2531a62-2f4d-4e73-a7da-0a31b077d76f" providerId="ADAL" clId="{C28B019C-7FF4-40AF-8888-AEA76452FE2D}" dt="2021-02-10T11:04:23.629" v="93"/>
        <pc:sldMkLst>
          <pc:docMk/>
          <pc:sldMk cId="3588198636" sldId="456"/>
        </pc:sldMkLst>
        <pc:picChg chg="mod">
          <ac:chgData name="Gerjan de Ruiter" userId="a2531a62-2f4d-4e73-a7da-0a31b077d76f" providerId="ADAL" clId="{C28B019C-7FF4-40AF-8888-AEA76452FE2D}" dt="2021-02-10T11:04:20.400" v="92"/>
          <ac:picMkLst>
            <pc:docMk/>
            <pc:sldMk cId="3588198636" sldId="456"/>
            <ac:picMk id="4" creationId="{47D2C8C7-6C88-4139-8021-B136E65703EC}"/>
          </ac:picMkLst>
        </pc:picChg>
        <pc:picChg chg="add mod">
          <ac:chgData name="Gerjan de Ruiter" userId="a2531a62-2f4d-4e73-a7da-0a31b077d76f" providerId="ADAL" clId="{C28B019C-7FF4-40AF-8888-AEA76452FE2D}" dt="2021-02-10T11:04:23.629" v="93"/>
          <ac:picMkLst>
            <pc:docMk/>
            <pc:sldMk cId="3588198636" sldId="456"/>
            <ac:picMk id="5" creationId="{E1877A90-9E3E-4CF5-8F6A-90B82F2318AA}"/>
          </ac:picMkLst>
        </pc:picChg>
      </pc:sldChg>
      <pc:sldChg chg="modSp mod">
        <pc:chgData name="Gerjan de Ruiter" userId="a2531a62-2f4d-4e73-a7da-0a31b077d76f" providerId="ADAL" clId="{C28B019C-7FF4-40AF-8888-AEA76452FE2D}" dt="2021-02-10T11:00:25.345" v="87" actId="6549"/>
        <pc:sldMkLst>
          <pc:docMk/>
          <pc:sldMk cId="3330385739" sldId="459"/>
        </pc:sldMkLst>
        <pc:spChg chg="mod">
          <ac:chgData name="Gerjan de Ruiter" userId="a2531a62-2f4d-4e73-a7da-0a31b077d76f" providerId="ADAL" clId="{C28B019C-7FF4-40AF-8888-AEA76452FE2D}" dt="2021-02-10T11:00:25.345" v="87" actId="6549"/>
          <ac:spMkLst>
            <pc:docMk/>
            <pc:sldMk cId="3330385739" sldId="459"/>
            <ac:spMk id="9" creationId="{3F44504F-D993-459A-A444-D3DAC1F26E02}"/>
          </ac:spMkLst>
        </pc:spChg>
      </pc:sldChg>
      <pc:sldChg chg="addSp modSp">
        <pc:chgData name="Gerjan de Ruiter" userId="a2531a62-2f4d-4e73-a7da-0a31b077d76f" providerId="ADAL" clId="{C28B019C-7FF4-40AF-8888-AEA76452FE2D}" dt="2021-02-10T11:02:05.007" v="90" actId="1076"/>
        <pc:sldMkLst>
          <pc:docMk/>
          <pc:sldMk cId="4096295829" sldId="460"/>
        </pc:sldMkLst>
        <pc:picChg chg="mod">
          <ac:chgData name="Gerjan de Ruiter" userId="a2531a62-2f4d-4e73-a7da-0a31b077d76f" providerId="ADAL" clId="{C28B019C-7FF4-40AF-8888-AEA76452FE2D}" dt="2021-02-10T11:01:45.152" v="88"/>
          <ac:picMkLst>
            <pc:docMk/>
            <pc:sldMk cId="4096295829" sldId="460"/>
            <ac:picMk id="4" creationId="{4C2666B0-7167-410E-ACFA-91179A025536}"/>
          </ac:picMkLst>
        </pc:picChg>
        <pc:picChg chg="add mod">
          <ac:chgData name="Gerjan de Ruiter" userId="a2531a62-2f4d-4e73-a7da-0a31b077d76f" providerId="ADAL" clId="{C28B019C-7FF4-40AF-8888-AEA76452FE2D}" dt="2021-02-10T11:02:05.007" v="90" actId="1076"/>
          <ac:picMkLst>
            <pc:docMk/>
            <pc:sldMk cId="4096295829" sldId="460"/>
            <ac:picMk id="3074" creationId="{12729415-CD4F-435C-A524-766F7205F92A}"/>
          </ac:picMkLst>
        </pc:picChg>
      </pc:sldChg>
      <pc:sldChg chg="addSp delSp modSp new del mod ord">
        <pc:chgData name="Gerjan de Ruiter" userId="a2531a62-2f4d-4e73-a7da-0a31b077d76f" providerId="ADAL" clId="{C28B019C-7FF4-40AF-8888-AEA76452FE2D}" dt="2021-02-10T10:58:12.418" v="48" actId="47"/>
        <pc:sldMkLst>
          <pc:docMk/>
          <pc:sldMk cId="1157696667" sldId="461"/>
        </pc:sldMkLst>
        <pc:spChg chg="mod">
          <ac:chgData name="Gerjan de Ruiter" userId="a2531a62-2f4d-4e73-a7da-0a31b077d76f" providerId="ADAL" clId="{C28B019C-7FF4-40AF-8888-AEA76452FE2D}" dt="2021-02-10T10:55:59.571" v="36" actId="20577"/>
          <ac:spMkLst>
            <pc:docMk/>
            <pc:sldMk cId="1157696667" sldId="461"/>
            <ac:spMk id="2" creationId="{C7E88E6B-5C15-4CD8-A279-DEABB1F056AA}"/>
          </ac:spMkLst>
        </pc:spChg>
        <pc:spChg chg="del">
          <ac:chgData name="Gerjan de Ruiter" userId="a2531a62-2f4d-4e73-a7da-0a31b077d76f" providerId="ADAL" clId="{C28B019C-7FF4-40AF-8888-AEA76452FE2D}" dt="2021-02-10T10:55:48.272" v="3"/>
          <ac:spMkLst>
            <pc:docMk/>
            <pc:sldMk cId="1157696667" sldId="461"/>
            <ac:spMk id="3" creationId="{04A88BC6-9CB3-4D1F-98B4-6AC5AC22AE61}"/>
          </ac:spMkLst>
        </pc:spChg>
        <pc:picChg chg="add mod">
          <ac:chgData name="Gerjan de Ruiter" userId="a2531a62-2f4d-4e73-a7da-0a31b077d76f" providerId="ADAL" clId="{C28B019C-7FF4-40AF-8888-AEA76452FE2D}" dt="2021-02-10T10:57:01.612" v="47" actId="1076"/>
          <ac:picMkLst>
            <pc:docMk/>
            <pc:sldMk cId="1157696667" sldId="461"/>
            <ac:picMk id="1026" creationId="{2DE908E3-E5CD-4BEE-B8FA-714236904EE2}"/>
          </ac:picMkLst>
        </pc:picChg>
      </pc:sldChg>
      <pc:sldChg chg="addSp delSp modSp new mod">
        <pc:chgData name="Gerjan de Ruiter" userId="a2531a62-2f4d-4e73-a7da-0a31b077d76f" providerId="ADAL" clId="{C28B019C-7FF4-40AF-8888-AEA76452FE2D}" dt="2021-02-10T10:58:32.900" v="77" actId="122"/>
        <pc:sldMkLst>
          <pc:docMk/>
          <pc:sldMk cId="3942263740" sldId="461"/>
        </pc:sldMkLst>
        <pc:spChg chg="mod">
          <ac:chgData name="Gerjan de Ruiter" userId="a2531a62-2f4d-4e73-a7da-0a31b077d76f" providerId="ADAL" clId="{C28B019C-7FF4-40AF-8888-AEA76452FE2D}" dt="2021-02-10T10:58:32.900" v="77" actId="122"/>
          <ac:spMkLst>
            <pc:docMk/>
            <pc:sldMk cId="3942263740" sldId="461"/>
            <ac:spMk id="2" creationId="{C81CFF5C-12D9-4007-8858-A21A1C7B49C2}"/>
          </ac:spMkLst>
        </pc:spChg>
        <pc:spChg chg="del">
          <ac:chgData name="Gerjan de Ruiter" userId="a2531a62-2f4d-4e73-a7da-0a31b077d76f" providerId="ADAL" clId="{C28B019C-7FF4-40AF-8888-AEA76452FE2D}" dt="2021-02-10T10:58:18.673" v="50"/>
          <ac:spMkLst>
            <pc:docMk/>
            <pc:sldMk cId="3942263740" sldId="461"/>
            <ac:spMk id="3" creationId="{9340E6B9-D974-4C6A-8F7E-B91EFF2293CB}"/>
          </ac:spMkLst>
        </pc:spChg>
        <pc:picChg chg="add mod">
          <ac:chgData name="Gerjan de Ruiter" userId="a2531a62-2f4d-4e73-a7da-0a31b077d76f" providerId="ADAL" clId="{C28B019C-7FF4-40AF-8888-AEA76452FE2D}" dt="2021-02-10T10:58:18.673" v="50"/>
          <ac:picMkLst>
            <pc:docMk/>
            <pc:sldMk cId="3942263740" sldId="461"/>
            <ac:picMk id="2050" creationId="{690813DC-C8C1-4AD4-8351-3BADB823CC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60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Tips google: </a:t>
            </a:r>
            <a:r>
              <a:rPr lang="nl-NL" sz="1200" dirty="0">
                <a:solidFill>
                  <a:srgbClr val="000000"/>
                </a:solidFill>
              </a:rPr>
              <a:t>Greenpeace, milieudefensie, CBS en overheid</a:t>
            </a:r>
          </a:p>
          <a:p>
            <a:endParaRPr lang="nl-NL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 op 1 van de 3 niet alle drie.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03AD-3C82-4B6B-9D4F-ED46C6E3FCE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53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ZZHAZ1LaZ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S42pIYMo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3 </a:t>
            </a:r>
          </a:p>
          <a:p>
            <a:pPr marL="0" indent="0" algn="ctr">
              <a:buNone/>
            </a:pPr>
            <a:r>
              <a:rPr lang="nl-NL" dirty="0"/>
              <a:t>IBS De community verbonden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CB826-BDBA-45E5-879C-36ECCE38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F5FA95-5CBF-49B8-A772-677AC7360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6232071" cy="5537199"/>
          </a:xfrm>
        </p:spPr>
        <p:txBody>
          <a:bodyPr>
            <a:normAutofit/>
          </a:bodyPr>
          <a:lstStyle/>
          <a:p>
            <a:r>
              <a:rPr lang="nl-NL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Hoe: </a:t>
            </a:r>
            <a:r>
              <a:rPr lang="nl-NL" sz="1600" dirty="0">
                <a:solidFill>
                  <a:srgbClr val="000000"/>
                </a:solidFill>
              </a:rPr>
              <a:t>tweetallen of drietallen</a:t>
            </a:r>
            <a:b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Hulp: </a:t>
            </a:r>
            <a:r>
              <a:rPr lang="nl-NL" sz="1600" dirty="0">
                <a:solidFill>
                  <a:srgbClr val="000000"/>
                </a:solidFill>
              </a:rPr>
              <a:t>internet; </a:t>
            </a:r>
            <a:r>
              <a:rPr lang="nl-NL" sz="1600" i="1" dirty="0">
                <a:solidFill>
                  <a:srgbClr val="000000"/>
                </a:solidFill>
              </a:rPr>
              <a:t>Greenlabel</a:t>
            </a:r>
          </a:p>
          <a:p>
            <a:r>
              <a:rPr lang="nl-NL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Uitkomst: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sz="1600" dirty="0">
                <a:solidFill>
                  <a:srgbClr val="000000"/>
                </a:solidFill>
              </a:rPr>
              <a:t>Een </a:t>
            </a:r>
            <a:r>
              <a:rPr lang="nl-NL" sz="1600" dirty="0" err="1">
                <a:solidFill>
                  <a:srgbClr val="000000"/>
                </a:solidFill>
              </a:rPr>
              <a:t>infographic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b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Wat:  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Maak een poster met daarin een </a:t>
            </a:r>
          </a:p>
          <a:p>
            <a:r>
              <a:rPr lang="nl-NL" sz="1600" dirty="0">
                <a:effectLst/>
                <a:ea typeface="Calibri" panose="020F0502020204030204" pitchFamily="34" charset="0"/>
              </a:rPr>
              <a:t>1 Wat is verstening?</a:t>
            </a:r>
          </a:p>
          <a:p>
            <a:r>
              <a:rPr lang="nl-NL" sz="1600" dirty="0">
                <a:effectLst/>
                <a:ea typeface="Calibri" panose="020F0502020204030204" pitchFamily="34" charset="0"/>
              </a:rPr>
              <a:t>2 Wat is hittestress?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effectLst/>
                <a:ea typeface="Verdana" panose="020B0604030504040204" pitchFamily="34" charset="0"/>
              </a:rPr>
              <a:t>3 Wat is klimaatadaptatie?</a:t>
            </a:r>
            <a:endParaRPr lang="nl-NL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</a:rPr>
              <a:t>In de poster komen in ieder geval de volgende punten naar voren: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00"/>
                </a:solidFill>
              </a:rPr>
              <a:t>Wat is het probleem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00"/>
                </a:solidFill>
              </a:rPr>
              <a:t>Wat zijn de gevolgen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0000"/>
                </a:solidFill>
              </a:rPr>
              <a:t>Wat kunnen we er aan doen</a:t>
            </a:r>
            <a:endParaRPr lang="nl-NL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1600" b="1" dirty="0">
                <a:solidFill>
                  <a:srgbClr val="000000"/>
                </a:solidFill>
              </a:rPr>
              <a:t>Let op! </a:t>
            </a:r>
            <a:r>
              <a:rPr lang="nl-NL" sz="1600" b="1" dirty="0" err="1">
                <a:solidFill>
                  <a:srgbClr val="000000"/>
                </a:solidFill>
              </a:rPr>
              <a:t>Fact</a:t>
            </a:r>
            <a:r>
              <a:rPr lang="nl-NL" sz="1600" b="1" dirty="0">
                <a:solidFill>
                  <a:srgbClr val="000000"/>
                </a:solidFill>
              </a:rPr>
              <a:t> checken, betrouwbare bron?</a:t>
            </a:r>
            <a:br>
              <a:rPr lang="nl-NL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nl-NL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E5372B-02A3-45F7-81C8-A341922B9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096" y="4987173"/>
            <a:ext cx="3362427" cy="1713338"/>
          </a:xfrm>
          <a:prstGeom prst="rect">
            <a:avLst/>
          </a:prstGeom>
        </p:spPr>
      </p:pic>
      <p:pic>
        <p:nvPicPr>
          <p:cNvPr id="6146" name="Picture 2" descr="Afbeeldingsresultaat voor poster milieu probleem">
            <a:extLst>
              <a:ext uri="{FF2B5EF4-FFF2-40B4-BE49-F238E27FC236}">
                <a16:creationId xmlns:a16="http://schemas.microsoft.com/office/drawing/2014/main" id="{8B50B968-0AD7-4B98-82B5-861A4B5F1F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75" y="442911"/>
            <a:ext cx="3820842" cy="54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F8B4BA0-5084-4C4C-A0DE-E043057F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Infographic</a:t>
            </a:r>
            <a:r>
              <a:rPr lang="nl-NL" dirty="0"/>
              <a:t> </a:t>
            </a:r>
          </a:p>
        </p:txBody>
      </p:sp>
      <p:pic>
        <p:nvPicPr>
          <p:cNvPr id="12290" name="Picture 2" descr="Afbeeldingsresultaat voor infographic">
            <a:extLst>
              <a:ext uri="{FF2B5EF4-FFF2-40B4-BE49-F238E27FC236}">
                <a16:creationId xmlns:a16="http://schemas.microsoft.com/office/drawing/2014/main" id="{66A8F008-80D2-42BE-BA8A-86DC1B99D4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31" y="1337076"/>
            <a:ext cx="3809677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infographic">
            <a:extLst>
              <a:ext uri="{FF2B5EF4-FFF2-40B4-BE49-F238E27FC236}">
                <a16:creationId xmlns:a16="http://schemas.microsoft.com/office/drawing/2014/main" id="{617182F2-12F1-49D4-8E03-2A5EB3BF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332656"/>
            <a:ext cx="5942893" cy="33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beeldingsresultaat voor infographic">
            <a:extLst>
              <a:ext uri="{FF2B5EF4-FFF2-40B4-BE49-F238E27FC236}">
                <a16:creationId xmlns:a16="http://schemas.microsoft.com/office/drawing/2014/main" id="{F7107ADB-C161-4259-A27D-BFD9241E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21" y="3904064"/>
            <a:ext cx="2451989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5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764" y="575838"/>
            <a:ext cx="8382315" cy="80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Planning voor deze periode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0DAF8ED-3BC2-4AFC-8D99-37C54CE1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31842"/>
              </p:ext>
            </p:extLst>
          </p:nvPr>
        </p:nvGraphicFramePr>
        <p:xfrm>
          <a:off x="2788764" y="1379349"/>
          <a:ext cx="8509500" cy="4138051"/>
        </p:xfrm>
        <a:graphic>
          <a:graphicData uri="http://schemas.openxmlformats.org/drawingml/2006/table">
            <a:tbl>
              <a:tblPr firstRow="1" firstCol="1" bandRow="1"/>
              <a:tblGrid>
                <a:gridCol w="1277041">
                  <a:extLst>
                    <a:ext uri="{9D8B030D-6E8A-4147-A177-3AD203B41FA5}">
                      <a16:colId xmlns:a16="http://schemas.microsoft.com/office/drawing/2014/main" val="3500031580"/>
                    </a:ext>
                  </a:extLst>
                </a:gridCol>
                <a:gridCol w="7232459">
                  <a:extLst>
                    <a:ext uri="{9D8B030D-6E8A-4147-A177-3AD203B41FA5}">
                      <a16:colId xmlns:a16="http://schemas.microsoft.com/office/drawing/2014/main" val="3296496059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2650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Aftrap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620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Energie- en Gebiedscoöperaties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761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Collectieve elektriciteitssystemen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2711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Warmtenetten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6933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vergisting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7009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Postcoderoosregeling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275196"/>
                  </a:ext>
                </a:extLst>
              </a:tr>
              <a:tr h="438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collectieve afvalwaterzuivering (</a:t>
                      </a:r>
                      <a:r>
                        <a:rPr lang="nl-NL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00068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Herhaling &amp; excursie (</a:t>
                      </a:r>
                      <a:r>
                        <a:rPr lang="nl-NL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0658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- toetsen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5203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i.v.m. herkansingen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8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3BDE92-ED19-4E97-B40D-4CF7DE21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Er bestaan verschillende definities van de coöperatie, maar er is steeds een aantal overeenkomsten:</a:t>
            </a:r>
          </a:p>
          <a:p>
            <a:pPr lvl="1"/>
            <a:r>
              <a:rPr lang="nl-NL" dirty="0"/>
              <a:t>Het is een zelfstandige organisatie.</a:t>
            </a:r>
          </a:p>
          <a:p>
            <a:pPr lvl="1"/>
            <a:r>
              <a:rPr lang="nl-NL" dirty="0"/>
              <a:t>De organisatie voert een onderneming.</a:t>
            </a:r>
          </a:p>
          <a:p>
            <a:pPr lvl="1"/>
            <a:r>
              <a:rPr lang="nl-NL" dirty="0"/>
              <a:t>Er is sprake van vrijwillig lidmaatschap.</a:t>
            </a:r>
          </a:p>
          <a:p>
            <a:pPr lvl="1"/>
            <a:r>
              <a:rPr lang="nl-NL" dirty="0"/>
              <a:t>De leden zijn eigenaar van het bedrijf.</a:t>
            </a:r>
          </a:p>
          <a:p>
            <a:pPr lvl="1"/>
            <a:r>
              <a:rPr lang="nl-NL" dirty="0"/>
              <a:t>De leden hebben zeggenschap over de koers van het bedrijf.</a:t>
            </a:r>
          </a:p>
          <a:p>
            <a:pPr lvl="1"/>
            <a:r>
              <a:rPr lang="nl-NL" dirty="0"/>
              <a:t>Leden hebben naast het lidmaatschap een zakelijke relatie met de onderneming.</a:t>
            </a:r>
          </a:p>
          <a:p>
            <a:pPr lvl="1"/>
            <a:r>
              <a:rPr lang="nl-NL" dirty="0"/>
              <a:t>De winst gaat naar de leden.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530891-E9DF-49EA-A41F-FB550918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Coöperatie</a:t>
            </a:r>
          </a:p>
        </p:txBody>
      </p:sp>
    </p:spTree>
    <p:extLst>
      <p:ext uri="{BB962C8B-B14F-4D97-AF65-F5344CB8AC3E}">
        <p14:creationId xmlns:p14="http://schemas.microsoft.com/office/powerpoint/2010/main" val="198441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4C2666B0-7167-410E-ACFA-91179A025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388" y="1110563"/>
            <a:ext cx="9145870" cy="4407024"/>
          </a:xfrm>
          <a:prstGeom prst="rect">
            <a:avLst/>
          </a:prstGeom>
        </p:spPr>
      </p:pic>
      <p:pic>
        <p:nvPicPr>
          <p:cNvPr id="3074" name="Picture 2" descr="Afbeeldingsresultaat voor click me">
            <a:extLst>
              <a:ext uri="{FF2B5EF4-FFF2-40B4-BE49-F238E27FC236}">
                <a16:creationId xmlns:a16="http://schemas.microsoft.com/office/drawing/2014/main" id="{12729415-CD4F-435C-A524-766F7205F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" y="4794937"/>
            <a:ext cx="1647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9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47713-43A3-4D46-B2FF-01F7BFC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varianten</a:t>
            </a:r>
          </a:p>
        </p:txBody>
      </p:sp>
      <p:pic>
        <p:nvPicPr>
          <p:cNvPr id="4" name="Tijdelijke aanduiding voor inhoud 3">
            <a:hlinkClick r:id="rId3"/>
            <a:extLst>
              <a:ext uri="{FF2B5EF4-FFF2-40B4-BE49-F238E27FC236}">
                <a16:creationId xmlns:a16="http://schemas.microsoft.com/office/drawing/2014/main" id="{47D2C8C7-6C88-4139-8021-B136E6570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72029" y="1013432"/>
            <a:ext cx="9454729" cy="4831136"/>
          </a:xfrm>
          <a:prstGeom prst="rect">
            <a:avLst/>
          </a:prstGeom>
        </p:spPr>
      </p:pic>
      <p:pic>
        <p:nvPicPr>
          <p:cNvPr id="5" name="Picture 2" descr="Afbeeldingsresultaat voor click me">
            <a:extLst>
              <a:ext uri="{FF2B5EF4-FFF2-40B4-BE49-F238E27FC236}">
                <a16:creationId xmlns:a16="http://schemas.microsoft.com/office/drawing/2014/main" id="{E1877A90-9E3E-4CF5-8F6A-90B82F23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" y="4794937"/>
            <a:ext cx="1647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9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FF5C-12D9-4007-8858-A21A1C7B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Consumenten coöperatie</a:t>
            </a:r>
          </a:p>
        </p:txBody>
      </p:sp>
      <p:pic>
        <p:nvPicPr>
          <p:cNvPr id="2050" name="Picture 2" descr="Afbeeldingsresultaat voor cooperatie">
            <a:extLst>
              <a:ext uri="{FF2B5EF4-FFF2-40B4-BE49-F238E27FC236}">
                <a16:creationId xmlns:a16="http://schemas.microsoft.com/office/drawing/2014/main" id="{690813DC-C8C1-4AD4-8351-3BADB823CC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84" y="1196975"/>
            <a:ext cx="4915495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4E967-E921-4851-B4BD-AEA75B1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 met andere type organisaties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786C822-F041-4F72-A03C-BFBAA6711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385" y="1569663"/>
            <a:ext cx="9998749" cy="30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3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9FE813C-4BEE-4BFE-A910-F0E39CA18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849" y="1153742"/>
            <a:ext cx="5393908" cy="33264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20B5985-9BE5-4032-9370-B186C7D3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80" y="3869964"/>
            <a:ext cx="5393908" cy="26480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46480D-1474-492C-A68D-393D9261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919" y="0"/>
            <a:ext cx="2304081" cy="39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F44504F-D993-459A-A444-D3DAC1F26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Opdracht:</a:t>
            </a:r>
          </a:p>
          <a:p>
            <a:endParaRPr lang="nl-NL" dirty="0"/>
          </a:p>
          <a:p>
            <a:r>
              <a:rPr lang="nl-NL" dirty="0"/>
              <a:t>Maak een presentatie van 7 minuten van een burgercoöperatie (met thema energie of iets anders van je keuze) op basis van de online informatie.</a:t>
            </a:r>
          </a:p>
          <a:p>
            <a:r>
              <a:rPr lang="nl-NL" dirty="0"/>
              <a:t>14.00 – 14.45 uur presentaties</a:t>
            </a:r>
          </a:p>
          <a:p>
            <a:r>
              <a:rPr lang="nl-NL" dirty="0"/>
              <a:t>Huiswerk: Lees het magazine ‘Burgercoöperaties in opkomst’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385739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003613-2BE3-4F1A-88C4-5592AA9D7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11865</TotalTime>
  <Words>287</Words>
  <Application>Microsoft Office PowerPoint</Application>
  <PresentationFormat>Breedbeeld</PresentationFormat>
  <Paragraphs>60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Helicon thema</vt:lpstr>
      <vt:lpstr>PowerPoint-presentatie</vt:lpstr>
      <vt:lpstr>PowerPoint-presentatie</vt:lpstr>
      <vt:lpstr>Coöperatie</vt:lpstr>
      <vt:lpstr>PowerPoint-presentatie</vt:lpstr>
      <vt:lpstr>Verschillende varianten</vt:lpstr>
      <vt:lpstr>Consumenten coöperatie</vt:lpstr>
      <vt:lpstr>Verschillen met andere type organisaties</vt:lpstr>
      <vt:lpstr>PowerPoint-presentatie</vt:lpstr>
      <vt:lpstr>PowerPoint-presentatie</vt:lpstr>
      <vt:lpstr>Opdracht</vt:lpstr>
      <vt:lpstr>Infographic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Gerjan de Ruiter</cp:lastModifiedBy>
  <cp:revision>134</cp:revision>
  <cp:lastPrinted>2017-09-07T09:56:36Z</cp:lastPrinted>
  <dcterms:created xsi:type="dcterms:W3CDTF">2015-02-09T20:38:33Z</dcterms:created>
  <dcterms:modified xsi:type="dcterms:W3CDTF">2021-02-10T11:04:47Z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